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84" y="-3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13.11.2015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87624" y="1196752"/>
            <a:ext cx="7427168" cy="1995227"/>
          </a:xfrm>
        </p:spPr>
        <p:txBody>
          <a:bodyPr>
            <a:normAutofit/>
          </a:bodyPr>
          <a:lstStyle/>
          <a:p>
            <a:r>
              <a:rPr lang="kk-KZ" dirty="0" smtClean="0"/>
              <a:t>Кеңес психологиясындағы қабылдауға деген іс-әрекеттік ықпал</a:t>
            </a:r>
            <a:endParaRPr lang="ru-RU" dirty="0">
              <a:latin typeface="Segoe Print" pitchFamily="2" charset="0"/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kk-KZ" dirty="0" smtClean="0"/>
              <a:t>Іс-әрекет – адамның әлеуметтік ортада мақсатқа бағытталған белсенділігі.</a:t>
            </a:r>
            <a:endParaRPr lang="ru-RU" dirty="0"/>
          </a:p>
        </p:txBody>
      </p:sp>
      <p:pic>
        <p:nvPicPr>
          <p:cNvPr id="4" name="Рисунок 3" descr="licenz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25696" y="2348880"/>
            <a:ext cx="7518712" cy="426271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Іс-әрекет теориясы 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1412776"/>
            <a:ext cx="9144000" cy="5445224"/>
          </a:xfrm>
        </p:spPr>
        <p:txBody>
          <a:bodyPr/>
          <a:lstStyle/>
          <a:p>
            <a:r>
              <a:rPr lang="kk-KZ" dirty="0" smtClean="0"/>
              <a:t>Іс-әрекет ұғымы А.Н.Леонтьевтің өз зерттеуінің негізінде “Проблемы развития психики ”, “Деятельность.  Сознание . Личность ”атты монографияларында көрсетілген.   А.Н.Леонтьев : Іс-әрекетті қоғамдық қатынастан бөліп тастауға болмайды.</a:t>
            </a:r>
          </a:p>
          <a:p>
            <a:r>
              <a:rPr lang="kk-KZ" dirty="0" smtClean="0"/>
              <a:t>В.М.Бехтеревтің объективті теориясы</a:t>
            </a:r>
          </a:p>
          <a:p>
            <a:r>
              <a:rPr lang="kk-KZ" dirty="0" smtClean="0"/>
              <a:t>К.Н.Корниловтың реактологиясы</a:t>
            </a:r>
          </a:p>
          <a:p>
            <a:r>
              <a:rPr lang="kk-KZ" dirty="0" smtClean="0"/>
              <a:t>Л.С.Выготскийдің  мәдени- тарихи концепциясы</a:t>
            </a:r>
          </a:p>
          <a:p>
            <a:r>
              <a:rPr lang="kk-KZ" dirty="0" smtClean="0"/>
              <a:t>1934 жылы С.Л.Рубинштейн сана  мен іс-әрекетті байланыстырды</a:t>
            </a:r>
            <a:endParaRPr lang="ru-RU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Image1613.gif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251520" y="1700808"/>
            <a:ext cx="8892480" cy="43924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1043608" y="-243408"/>
            <a:ext cx="6779096" cy="243408"/>
          </a:xfrm>
        </p:spPr>
        <p:txBody>
          <a:bodyPr>
            <a:normAutofit fontScale="90000"/>
          </a:bodyPr>
          <a:lstStyle/>
          <a:p>
            <a:r>
              <a:rPr lang="kk-KZ" dirty="0" smtClean="0"/>
              <a:t> </a:t>
            </a:r>
            <a:br>
              <a:rPr lang="kk-KZ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908720"/>
            <a:ext cx="9144000" cy="5949280"/>
          </a:xfrm>
        </p:spPr>
        <p:txBody>
          <a:bodyPr>
            <a:normAutofit/>
          </a:bodyPr>
          <a:lstStyle/>
          <a:p>
            <a:r>
              <a:rPr lang="kk-KZ" dirty="0" smtClean="0"/>
              <a:t>1930 жылдары іс-әрекеттік бағыт Кеңес заманында пайда бола бастады. Негізін салушы – Л.С.Выготский . Выготский мәдени-тарихи тұжырымдамасын іс-әрекет бағыты негізінде құраған. “Ойды ойлау емес, адам- ойлайды ” деген  пікірді қолданған. Барлық психикалық процестер адам арқылы қызметтенді , барлық танымдық процестер  адамның әсерінде пайда болады.</a:t>
            </a:r>
          </a:p>
          <a:p>
            <a:r>
              <a:rPr lang="kk-KZ" dirty="0" smtClean="0"/>
              <a:t>А.В.Запорожец , П.И.Зинченко, А.Н.Леонтьев  сенсорлы, перцептивті, мимикалық және ақыл-ой әрекетінің зерттеу жиіліктерін шешті.</a:t>
            </a:r>
            <a:endParaRPr lang="ru-RU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8686800" cy="1066130"/>
          </a:xfrm>
        </p:spPr>
        <p:txBody>
          <a:bodyPr>
            <a:normAutofit fontScale="90000"/>
          </a:bodyPr>
          <a:lstStyle/>
          <a:p>
            <a:r>
              <a:rPr lang="kk-KZ" dirty="0" smtClean="0">
                <a:latin typeface="Segoe Print" pitchFamily="2" charset="0"/>
              </a:rPr>
              <a:t>Кеңес психологиясындағы қайраткерлер</a:t>
            </a:r>
            <a:endParaRPr lang="ru-RU" dirty="0">
              <a:latin typeface="Segoe Print" pitchFamily="2" charset="0"/>
            </a:endParaRPr>
          </a:p>
        </p:txBody>
      </p:sp>
      <p:pic>
        <p:nvPicPr>
          <p:cNvPr id="4" name="Содержимое 3" descr="150px-А.Н._Леонтьев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301526" y="1628800"/>
            <a:ext cx="2844704" cy="4096376"/>
          </a:xfrm>
        </p:spPr>
      </p:pic>
      <p:pic>
        <p:nvPicPr>
          <p:cNvPr id="5" name="Рисунок 4" descr="230px-Melekhov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75856" y="2060848"/>
            <a:ext cx="2813409" cy="2947963"/>
          </a:xfrm>
          <a:prstGeom prst="rect">
            <a:avLst/>
          </a:prstGeom>
        </p:spPr>
      </p:pic>
      <p:pic>
        <p:nvPicPr>
          <p:cNvPr id="6" name="Рисунок 5" descr="vigodsky_v_l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156176" y="1772816"/>
            <a:ext cx="2682454" cy="3672408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0"/>
            <a:ext cx="7772400" cy="11430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1340768"/>
            <a:ext cx="8686800" cy="5184576"/>
          </a:xfrm>
        </p:spPr>
        <p:txBody>
          <a:bodyPr>
            <a:normAutofit/>
          </a:bodyPr>
          <a:lstStyle/>
          <a:p>
            <a:r>
              <a:rPr lang="ru-RU" dirty="0" smtClean="0"/>
              <a:t>П.Я. Гальперин  (1902-1988)</a:t>
            </a:r>
            <a:r>
              <a:rPr lang="ru-RU" dirty="0" err="1" smtClean="0"/>
              <a:t>Ол</a:t>
            </a:r>
            <a:r>
              <a:rPr lang="ru-RU" dirty="0" smtClean="0"/>
              <a:t> </a:t>
            </a:r>
            <a:r>
              <a:rPr lang="ru-RU" i="1" dirty="0" err="1" smtClean="0"/>
              <a:t>бағдарланушы</a:t>
            </a:r>
            <a:r>
              <a:rPr lang="ru-RU" dirty="0" smtClean="0"/>
              <a:t> </a:t>
            </a:r>
            <a:r>
              <a:rPr lang="ru-RU" dirty="0" err="1" smtClean="0"/>
              <a:t>әрекет ұғымын анықтап</a:t>
            </a:r>
            <a:r>
              <a:rPr lang="ru-RU" dirty="0" smtClean="0"/>
              <a:t>, оны </a:t>
            </a:r>
            <a:r>
              <a:rPr lang="ru-RU" dirty="0" err="1" smtClean="0"/>
              <a:t>психологияның ғылыми пәні ретінде</a:t>
            </a:r>
            <a:r>
              <a:rPr lang="ru-RU" dirty="0" smtClean="0"/>
              <a:t> </a:t>
            </a:r>
            <a:r>
              <a:rPr lang="ru-RU" dirty="0" err="1" smtClean="0"/>
              <a:t>қарастырған</a:t>
            </a:r>
            <a:r>
              <a:rPr lang="ru-RU" dirty="0" smtClean="0"/>
              <a:t>. </a:t>
            </a:r>
            <a:r>
              <a:rPr lang="ru-RU" dirty="0" err="1" smtClean="0"/>
              <a:t>Ерекше</a:t>
            </a:r>
            <a:r>
              <a:rPr lang="ru-RU" dirty="0" smtClean="0"/>
              <a:t> </a:t>
            </a:r>
            <a:r>
              <a:rPr lang="ru-RU" dirty="0" err="1" smtClean="0"/>
              <a:t>авторлық болжамға сәйкес, бағдарлану келесі</a:t>
            </a:r>
            <a:r>
              <a:rPr lang="ru-RU" dirty="0" smtClean="0"/>
              <a:t> </a:t>
            </a:r>
            <a:r>
              <a:rPr lang="ru-RU" dirty="0" err="1" smtClean="0"/>
              <a:t>қызметтердің іске</a:t>
            </a:r>
            <a:r>
              <a:rPr lang="ru-RU" dirty="0" smtClean="0"/>
              <a:t> </a:t>
            </a:r>
            <a:r>
              <a:rPr lang="ru-RU" dirty="0" err="1" smtClean="0"/>
              <a:t>асуын</a:t>
            </a:r>
            <a:r>
              <a:rPr lang="ru-RU" dirty="0" smtClean="0"/>
              <a:t> </a:t>
            </a:r>
            <a:r>
              <a:rPr lang="ru-RU" dirty="0" err="1" smtClean="0"/>
              <a:t>қамтамасыз етеді</a:t>
            </a:r>
            <a:r>
              <a:rPr lang="ru-RU" dirty="0" smtClean="0"/>
              <a:t>:</a:t>
            </a:r>
          </a:p>
          <a:p>
            <a:r>
              <a:rPr lang="ru-RU" dirty="0" smtClean="0"/>
              <a:t>·  </a:t>
            </a:r>
            <a:r>
              <a:rPr lang="ru-RU" dirty="0" err="1" smtClean="0"/>
              <a:t>дүниені </a:t>
            </a:r>
            <a:r>
              <a:rPr lang="ru-RU" dirty="0" smtClean="0"/>
              <a:t>тану </a:t>
            </a:r>
            <a:r>
              <a:rPr lang="ru-RU" dirty="0" err="1" smtClean="0"/>
              <a:t>немесе</a:t>
            </a:r>
            <a:r>
              <a:rPr lang="ru-RU" dirty="0" smtClean="0"/>
              <a:t> </a:t>
            </a:r>
            <a:r>
              <a:rPr lang="ru-RU" dirty="0" err="1" smtClean="0"/>
              <a:t>оның бейнесін</a:t>
            </a:r>
            <a:r>
              <a:rPr lang="ru-RU" dirty="0" smtClean="0"/>
              <a:t> </a:t>
            </a:r>
            <a:r>
              <a:rPr lang="ru-RU" dirty="0" err="1" smtClean="0"/>
              <a:t>құру</a:t>
            </a:r>
            <a:r>
              <a:rPr lang="ru-RU" dirty="0" smtClean="0"/>
              <a:t>;</a:t>
            </a:r>
          </a:p>
          <a:p>
            <a:r>
              <a:rPr lang="ru-RU" dirty="0" smtClean="0"/>
              <a:t>·  </a:t>
            </a:r>
            <a:r>
              <a:rPr lang="ru-RU" dirty="0" err="1" smtClean="0"/>
              <a:t>қажетті жауап</a:t>
            </a:r>
            <a:r>
              <a:rPr lang="ru-RU" dirty="0" smtClean="0"/>
              <a:t> </a:t>
            </a:r>
            <a:r>
              <a:rPr lang="ru-RU" dirty="0" err="1" smtClean="0"/>
              <a:t>әрекетін жобалау</a:t>
            </a:r>
            <a:r>
              <a:rPr lang="ru-RU" dirty="0" smtClean="0"/>
              <a:t>, </a:t>
            </a:r>
            <a:r>
              <a:rPr lang="ru-RU" dirty="0" err="1" smtClean="0"/>
              <a:t>оның ақылға қонымдылығын қамтамасыз ету</a:t>
            </a:r>
            <a:r>
              <a:rPr lang="ru-RU" dirty="0" smtClean="0"/>
              <a:t>;</a:t>
            </a:r>
          </a:p>
          <a:p>
            <a:r>
              <a:rPr lang="ru-RU" dirty="0" smtClean="0"/>
              <a:t>·  </a:t>
            </a:r>
            <a:r>
              <a:rPr lang="ru-RU" dirty="0" err="1" smtClean="0"/>
              <a:t>таңдамалы </a:t>
            </a:r>
            <a:r>
              <a:rPr lang="ru-RU" dirty="0" smtClean="0"/>
              <a:t>процесс </a:t>
            </a:r>
            <a:r>
              <a:rPr lang="ru-RU" dirty="0" err="1" smtClean="0"/>
              <a:t>барысын</a:t>
            </a:r>
            <a:r>
              <a:rPr lang="ru-RU" dirty="0" smtClean="0"/>
              <a:t> </a:t>
            </a:r>
            <a:r>
              <a:rPr lang="ru-RU" dirty="0" err="1" smtClean="0"/>
              <a:t>басқару</a:t>
            </a:r>
            <a:r>
              <a:rPr lang="ru-RU" dirty="0" smtClean="0"/>
              <a:t>, </a:t>
            </a:r>
            <a:r>
              <a:rPr lang="ru-RU" dirty="0" err="1" smtClean="0"/>
              <a:t>немесе</a:t>
            </a:r>
            <a:r>
              <a:rPr lang="ru-RU" dirty="0" smtClean="0"/>
              <a:t> </a:t>
            </a:r>
            <a:r>
              <a:rPr lang="ru-RU" dirty="0" err="1" smtClean="0"/>
              <a:t>нәтиже </a:t>
            </a:r>
            <a:r>
              <a:rPr lang="ru-RU" dirty="0" smtClean="0"/>
              <a:t>мен </a:t>
            </a:r>
            <a:r>
              <a:rPr lang="ru-RU" dirty="0" err="1" smtClean="0"/>
              <a:t>жоспарды</a:t>
            </a:r>
            <a:r>
              <a:rPr lang="ru-RU" dirty="0" smtClean="0"/>
              <a:t> </a:t>
            </a:r>
            <a:r>
              <a:rPr lang="ru-RU" dirty="0" err="1" smtClean="0"/>
              <a:t>салыстыру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79512" y="1556792"/>
            <a:ext cx="8964488" cy="5301208"/>
          </a:xfrm>
        </p:spPr>
        <p:txBody>
          <a:bodyPr>
            <a:normAutofit/>
          </a:bodyPr>
          <a:lstStyle/>
          <a:p>
            <a:r>
              <a:rPr lang="ru-RU" dirty="0" err="1" smtClean="0"/>
              <a:t>Іс-әрекеттің орындалу</a:t>
            </a:r>
            <a:r>
              <a:rPr lang="ru-RU" dirty="0" smtClean="0"/>
              <a:t> </a:t>
            </a:r>
            <a:r>
              <a:rPr lang="ru-RU" dirty="0" err="1" smtClean="0"/>
              <a:t>аясына</a:t>
            </a:r>
            <a:r>
              <a:rPr lang="ru-RU" dirty="0" smtClean="0"/>
              <a:t> </a:t>
            </a:r>
            <a:r>
              <a:rPr lang="ru-RU" dirty="0" err="1" smtClean="0"/>
              <a:t>қатысты маңызды психологиялық жіктеуде</a:t>
            </a:r>
            <a:r>
              <a:rPr lang="ru-RU" dirty="0" smtClean="0"/>
              <a:t> </a:t>
            </a:r>
            <a:r>
              <a:rPr lang="ru-RU" i="1" dirty="0" err="1" smtClean="0"/>
              <a:t>сыртқы</a:t>
            </a:r>
            <a:r>
              <a:rPr lang="ru-RU" dirty="0" smtClean="0"/>
              <a:t>(</a:t>
            </a:r>
            <a:r>
              <a:rPr lang="ru-RU" dirty="0" err="1" smtClean="0"/>
              <a:t>материалды</a:t>
            </a:r>
            <a:r>
              <a:rPr lang="ru-RU" dirty="0" smtClean="0"/>
              <a:t>) </a:t>
            </a:r>
            <a:r>
              <a:rPr lang="ru-RU" dirty="0" err="1" smtClean="0"/>
              <a:t>және </a:t>
            </a:r>
            <a:r>
              <a:rPr lang="ru-RU" i="1" dirty="0" err="1" smtClean="0"/>
              <a:t>ішкі</a:t>
            </a:r>
            <a:r>
              <a:rPr lang="ru-RU" dirty="0" smtClean="0"/>
              <a:t> </a:t>
            </a:r>
            <a:r>
              <a:rPr lang="ru-RU" dirty="0" err="1" smtClean="0"/>
              <a:t>(психикалық, ақыл-ой</a:t>
            </a:r>
            <a:r>
              <a:rPr lang="ru-RU" dirty="0" smtClean="0"/>
              <a:t>) </a:t>
            </a:r>
            <a:r>
              <a:rPr lang="ru-RU" dirty="0" err="1" smtClean="0"/>
              <a:t>әрекет деп</a:t>
            </a:r>
            <a:r>
              <a:rPr lang="ru-RU" dirty="0" smtClean="0"/>
              <a:t> </a:t>
            </a:r>
            <a:r>
              <a:rPr lang="ru-RU" dirty="0" err="1" smtClean="0"/>
              <a:t>ажыратады</a:t>
            </a:r>
            <a:r>
              <a:rPr lang="ru-RU" dirty="0" smtClean="0"/>
              <a:t>. </a:t>
            </a:r>
            <a:r>
              <a:rPr lang="ru-RU" dirty="0" err="1" smtClean="0"/>
              <a:t>Сыртқы әрекеттер материалдық аяда</a:t>
            </a:r>
            <a:r>
              <a:rPr lang="ru-RU" dirty="0" smtClean="0"/>
              <a:t>, </a:t>
            </a:r>
            <a:r>
              <a:rPr lang="ru-RU" dirty="0" err="1" smtClean="0"/>
              <a:t>шындықта </a:t>
            </a:r>
            <a:r>
              <a:rPr lang="ru-RU" dirty="0" smtClean="0"/>
              <a:t>бар </a:t>
            </a:r>
            <a:r>
              <a:rPr lang="ru-RU" i="1" dirty="0" err="1" smtClean="0"/>
              <a:t>материалды</a:t>
            </a:r>
            <a:r>
              <a:rPr lang="ru-RU" dirty="0" smtClean="0"/>
              <a:t> </a:t>
            </a:r>
            <a:r>
              <a:rPr lang="ru-RU" dirty="0" err="1" smtClean="0"/>
              <a:t>объектермен</a:t>
            </a:r>
            <a:r>
              <a:rPr lang="ru-RU" dirty="0" smtClean="0"/>
              <a:t> </a:t>
            </a:r>
            <a:r>
              <a:rPr lang="ru-RU" dirty="0" err="1" smtClean="0"/>
              <a:t>іске</a:t>
            </a:r>
            <a:r>
              <a:rPr lang="ru-RU" dirty="0" smtClean="0"/>
              <a:t> </a:t>
            </a:r>
            <a:r>
              <a:rPr lang="ru-RU" dirty="0" err="1" smtClean="0"/>
              <a:t>асырылады</a:t>
            </a:r>
            <a:r>
              <a:rPr lang="ru-RU" dirty="0" smtClean="0"/>
              <a:t>. </a:t>
            </a:r>
            <a:r>
              <a:rPr lang="ru-RU" dirty="0" err="1" smtClean="0"/>
              <a:t>Бұл адамның қоршаған ортадан</a:t>
            </a:r>
            <a:r>
              <a:rPr lang="ru-RU" dirty="0" smtClean="0"/>
              <a:t> </a:t>
            </a:r>
            <a:r>
              <a:rPr lang="ru-RU" dirty="0" err="1" smtClean="0"/>
              <a:t>тікелей</a:t>
            </a:r>
            <a:r>
              <a:rPr lang="ru-RU" dirty="0" smtClean="0"/>
              <a:t> </a:t>
            </a:r>
            <a:r>
              <a:rPr lang="ru-RU" dirty="0" err="1" smtClean="0"/>
              <a:t>және үздіксіз өндіретіні.</a:t>
            </a:r>
            <a:r>
              <a:rPr lang="ru-RU" dirty="0" smtClean="0"/>
              <a:t> </a:t>
            </a:r>
            <a:r>
              <a:rPr lang="ru-RU" dirty="0" err="1" smtClean="0"/>
              <a:t>Дәл </a:t>
            </a:r>
            <a:r>
              <a:rPr lang="ru-RU" dirty="0" smtClean="0"/>
              <a:t>осы </a:t>
            </a:r>
            <a:r>
              <a:rPr lang="ru-RU" dirty="0" err="1" smtClean="0"/>
              <a:t>алғашқы көріністі</a:t>
            </a:r>
            <a:r>
              <a:rPr lang="ru-RU" dirty="0" smtClean="0"/>
              <a:t>, </a:t>
            </a:r>
            <a:r>
              <a:rPr lang="ru-RU" dirty="0" err="1" smtClean="0"/>
              <a:t>объективтіні</a:t>
            </a:r>
            <a:r>
              <a:rPr lang="ru-RU" dirty="0" smtClean="0"/>
              <a:t> — </a:t>
            </a:r>
            <a:r>
              <a:rPr lang="ru-RU" dirty="0" err="1" smtClean="0"/>
              <a:t>іс-әрекет немесе</a:t>
            </a:r>
            <a:r>
              <a:rPr lang="ru-RU" dirty="0" smtClean="0"/>
              <a:t> </a:t>
            </a:r>
            <a:r>
              <a:rPr lang="ru-RU" dirty="0" err="1" smtClean="0"/>
              <a:t>мінез-құлық деп</a:t>
            </a:r>
            <a:r>
              <a:rPr lang="ru-RU" dirty="0" smtClean="0"/>
              <a:t> </a:t>
            </a:r>
            <a:r>
              <a:rPr lang="ru-RU" dirty="0" err="1" smtClean="0"/>
              <a:t>атап</a:t>
            </a:r>
            <a:r>
              <a:rPr lang="ru-RU" dirty="0" smtClean="0"/>
              <a:t>, </a:t>
            </a:r>
            <a:r>
              <a:rPr lang="ru-RU" dirty="0" err="1" smtClean="0"/>
              <a:t>көптеген ғылыми салалар</a:t>
            </a:r>
            <a:r>
              <a:rPr lang="ru-RU" dirty="0" smtClean="0"/>
              <a:t>, </a:t>
            </a:r>
            <a:r>
              <a:rPr lang="ru-RU" dirty="0" err="1" smtClean="0"/>
              <a:t>соның ішінде</a:t>
            </a:r>
            <a:r>
              <a:rPr lang="ru-RU" dirty="0" smtClean="0"/>
              <a:t> психология </a:t>
            </a:r>
            <a:r>
              <a:rPr lang="ru-RU" dirty="0" err="1" smtClean="0"/>
              <a:t>зерттейді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1484784"/>
            <a:ext cx="8964488" cy="5184576"/>
          </a:xfrm>
        </p:spPr>
        <p:txBody>
          <a:bodyPr>
            <a:normAutofit fontScale="92500" lnSpcReduction="10000"/>
          </a:bodyPr>
          <a:lstStyle/>
          <a:p>
            <a:r>
              <a:rPr lang="ru-RU" dirty="0" err="1" smtClean="0">
                <a:latin typeface="Segoe Print" pitchFamily="2" charset="0"/>
              </a:rPr>
              <a:t>Іс-әрекет бұл таным</a:t>
            </a:r>
            <a:r>
              <a:rPr lang="ru-RU" dirty="0" smtClean="0">
                <a:latin typeface="Segoe Print" pitchFamily="2" charset="0"/>
              </a:rPr>
              <a:t> мен </a:t>
            </a:r>
            <a:r>
              <a:rPr lang="ru-RU" dirty="0" err="1" smtClean="0">
                <a:latin typeface="Segoe Print" pitchFamily="2" charset="0"/>
              </a:rPr>
              <a:t>шығармашылыққа бағытталған адамның өзінің өмір сүру кәсіби салалары</a:t>
            </a:r>
            <a:r>
              <a:rPr lang="ru-RU" dirty="0" smtClean="0">
                <a:latin typeface="Segoe Print" pitchFamily="2" charset="0"/>
              </a:rPr>
              <a:t> </a:t>
            </a:r>
            <a:r>
              <a:rPr lang="ru-RU" dirty="0" err="1" smtClean="0">
                <a:latin typeface="Segoe Print" pitchFamily="2" charset="0"/>
              </a:rPr>
              <a:t>бойынша</a:t>
            </a:r>
            <a:r>
              <a:rPr lang="ru-RU" dirty="0" smtClean="0">
                <a:latin typeface="Segoe Print" pitchFamily="2" charset="0"/>
              </a:rPr>
              <a:t> </a:t>
            </a:r>
            <a:r>
              <a:rPr lang="ru-RU" dirty="0" err="1" smtClean="0">
                <a:latin typeface="Segoe Print" pitchFamily="2" charset="0"/>
              </a:rPr>
              <a:t>айтылуы</a:t>
            </a:r>
            <a:r>
              <a:rPr lang="ru-RU" dirty="0" smtClean="0">
                <a:latin typeface="Segoe Print" pitchFamily="2" charset="0"/>
              </a:rPr>
              <a:t> </a:t>
            </a:r>
            <a:r>
              <a:rPr lang="ru-RU" dirty="0" err="1" smtClean="0">
                <a:latin typeface="Segoe Print" pitchFamily="2" charset="0"/>
              </a:rPr>
              <a:t>үшін адамның белсенділігін</a:t>
            </a:r>
            <a:r>
              <a:rPr lang="ru-RU" dirty="0" smtClean="0">
                <a:latin typeface="Segoe Print" pitchFamily="2" charset="0"/>
              </a:rPr>
              <a:t> </a:t>
            </a:r>
            <a:r>
              <a:rPr lang="ru-RU" dirty="0" err="1" smtClean="0">
                <a:latin typeface="Segoe Print" pitchFamily="2" charset="0"/>
              </a:rPr>
              <a:t>түрін айтуға болады</a:t>
            </a:r>
            <a:r>
              <a:rPr lang="ru-RU" dirty="0" smtClean="0">
                <a:latin typeface="Segoe Print" pitchFamily="2" charset="0"/>
              </a:rPr>
              <a:t>. Адам </a:t>
            </a:r>
            <a:r>
              <a:rPr lang="ru-RU" dirty="0" err="1" smtClean="0">
                <a:latin typeface="Segoe Print" pitchFamily="2" charset="0"/>
              </a:rPr>
              <a:t>іс-әрекет арқасында материалдық және рухани</a:t>
            </a:r>
            <a:r>
              <a:rPr lang="ru-RU" dirty="0" smtClean="0">
                <a:latin typeface="Segoe Print" pitchFamily="2" charset="0"/>
              </a:rPr>
              <a:t> </a:t>
            </a:r>
            <a:r>
              <a:rPr lang="ru-RU" dirty="0" err="1" smtClean="0">
                <a:latin typeface="Segoe Print" pitchFamily="2" charset="0"/>
              </a:rPr>
              <a:t>құбылыстарда жасалынады</a:t>
            </a:r>
            <a:r>
              <a:rPr lang="ru-RU" dirty="0" smtClean="0">
                <a:latin typeface="Segoe Print" pitchFamily="2" charset="0"/>
              </a:rPr>
              <a:t> </a:t>
            </a:r>
            <a:r>
              <a:rPr lang="ru-RU" dirty="0" err="1" smtClean="0">
                <a:latin typeface="Segoe Print" pitchFamily="2" charset="0"/>
              </a:rPr>
              <a:t>қабілеттілігі арқасында табиғатты қоршайды </a:t>
            </a:r>
            <a:r>
              <a:rPr lang="ru-RU" dirty="0" smtClean="0">
                <a:latin typeface="Segoe Print" pitchFamily="2" charset="0"/>
              </a:rPr>
              <a:t>оны </a:t>
            </a:r>
            <a:r>
              <a:rPr lang="ru-RU" dirty="0" err="1" smtClean="0">
                <a:latin typeface="Segoe Print" pitchFamily="2" charset="0"/>
              </a:rPr>
              <a:t>жетілдіреді</a:t>
            </a:r>
            <a:r>
              <a:rPr lang="ru-RU" dirty="0" smtClean="0">
                <a:latin typeface="Segoe Print" pitchFamily="2" charset="0"/>
              </a:rPr>
              <a:t>. Адам </a:t>
            </a:r>
            <a:r>
              <a:rPr lang="ru-RU" dirty="0" err="1" smtClean="0">
                <a:latin typeface="Segoe Print" pitchFamily="2" charset="0"/>
              </a:rPr>
              <a:t>өзіне генотивтік</a:t>
            </a:r>
            <a:r>
              <a:rPr lang="ru-RU" dirty="0" smtClean="0">
                <a:latin typeface="Segoe Print" pitchFamily="2" charset="0"/>
              </a:rPr>
              <a:t> </a:t>
            </a:r>
            <a:r>
              <a:rPr lang="ru-RU" dirty="0" err="1" smtClean="0">
                <a:latin typeface="Segoe Print" pitchFamily="2" charset="0"/>
              </a:rPr>
              <a:t>мүмкіндігіне негізделіп</a:t>
            </a:r>
            <a:r>
              <a:rPr lang="ru-RU" dirty="0" smtClean="0">
                <a:latin typeface="Segoe Print" pitchFamily="2" charset="0"/>
              </a:rPr>
              <a:t> </a:t>
            </a:r>
            <a:r>
              <a:rPr lang="ru-RU" dirty="0" err="1" smtClean="0">
                <a:latin typeface="Segoe Print" pitchFamily="2" charset="0"/>
              </a:rPr>
              <a:t>және одан</a:t>
            </a:r>
            <a:r>
              <a:rPr lang="ru-RU" dirty="0" smtClean="0">
                <a:latin typeface="Segoe Print" pitchFamily="2" charset="0"/>
              </a:rPr>
              <a:t> </a:t>
            </a:r>
            <a:r>
              <a:rPr lang="ru-RU" dirty="0" err="1" smtClean="0">
                <a:latin typeface="Segoe Print" pitchFamily="2" charset="0"/>
              </a:rPr>
              <a:t>шеңберінен адам</a:t>
            </a:r>
            <a:r>
              <a:rPr lang="ru-RU" dirty="0" smtClean="0">
                <a:latin typeface="Segoe Print" pitchFamily="2" charset="0"/>
              </a:rPr>
              <a:t> </a:t>
            </a:r>
            <a:r>
              <a:rPr lang="ru-RU" dirty="0" err="1" smtClean="0">
                <a:latin typeface="Segoe Print" pitchFamily="2" charset="0"/>
              </a:rPr>
              <a:t>өз іс-әрекетімен шығармашылық сипатқа жасайды</a:t>
            </a:r>
            <a:r>
              <a:rPr lang="ru-RU" dirty="0" smtClean="0">
                <a:latin typeface="Segoe Print" pitchFamily="2" charset="0"/>
              </a:rPr>
              <a:t>. </a:t>
            </a:r>
            <a:r>
              <a:rPr lang="ru-RU" dirty="0" err="1" smtClean="0">
                <a:latin typeface="Segoe Print" pitchFamily="2" charset="0"/>
              </a:rPr>
              <a:t>Еңбек құралдарының арқасында жаңа қоғамды техникалық материалдық мәдени рухани</a:t>
            </a:r>
            <a:r>
              <a:rPr lang="ru-RU" dirty="0" smtClean="0">
                <a:latin typeface="Segoe Print" pitchFamily="2" charset="0"/>
              </a:rPr>
              <a:t> даму </a:t>
            </a:r>
            <a:r>
              <a:rPr lang="ru-RU" dirty="0" err="1" smtClean="0">
                <a:latin typeface="Segoe Print" pitchFamily="2" charset="0"/>
              </a:rPr>
              <a:t>жасауының арқасында адам</a:t>
            </a:r>
            <a:r>
              <a:rPr lang="ru-RU" dirty="0" smtClean="0">
                <a:latin typeface="Segoe Print" pitchFamily="2" charset="0"/>
              </a:rPr>
              <a:t> </a:t>
            </a:r>
            <a:r>
              <a:rPr lang="ru-RU" dirty="0" err="1" smtClean="0">
                <a:latin typeface="Segoe Print" pitchFamily="2" charset="0"/>
              </a:rPr>
              <a:t>өзін-өзі қайта құрып отырды</a:t>
            </a:r>
            <a:r>
              <a:rPr lang="ru-RU" dirty="0" smtClean="0">
                <a:latin typeface="Segoe Print" pitchFamily="2" charset="0"/>
              </a:rPr>
              <a:t>. </a:t>
            </a:r>
            <a:r>
              <a:rPr lang="ru-RU" dirty="0" err="1" smtClean="0">
                <a:latin typeface="Segoe Print" pitchFamily="2" charset="0"/>
              </a:rPr>
              <a:t>Тарихи</a:t>
            </a:r>
            <a:r>
              <a:rPr lang="ru-RU" dirty="0" smtClean="0">
                <a:latin typeface="Segoe Print" pitchFamily="2" charset="0"/>
              </a:rPr>
              <a:t> даму </a:t>
            </a:r>
            <a:r>
              <a:rPr lang="ru-RU" dirty="0" err="1" smtClean="0">
                <a:latin typeface="Segoe Print" pitchFamily="2" charset="0"/>
              </a:rPr>
              <a:t>прогресіне</a:t>
            </a:r>
            <a:r>
              <a:rPr lang="ru-RU" dirty="0" smtClean="0">
                <a:latin typeface="Segoe Print" pitchFamily="2" charset="0"/>
              </a:rPr>
              <a:t> </a:t>
            </a:r>
            <a:r>
              <a:rPr lang="ru-RU" dirty="0" err="1" smtClean="0">
                <a:latin typeface="Segoe Print" pitchFamily="2" charset="0"/>
              </a:rPr>
              <a:t>көз жіберер</a:t>
            </a:r>
            <a:r>
              <a:rPr lang="ru-RU" dirty="0" smtClean="0">
                <a:latin typeface="Segoe Print" pitchFamily="2" charset="0"/>
              </a:rPr>
              <a:t> </a:t>
            </a:r>
            <a:r>
              <a:rPr lang="ru-RU" dirty="0" err="1" smtClean="0">
                <a:latin typeface="Segoe Print" pitchFamily="2" charset="0"/>
              </a:rPr>
              <a:t>болсақ</a:t>
            </a:r>
            <a:r>
              <a:rPr lang="ru-RU" dirty="0" smtClean="0">
                <a:latin typeface="Segoe Print" pitchFamily="2" charset="0"/>
              </a:rPr>
              <a:t>, </a:t>
            </a:r>
            <a:r>
              <a:rPr lang="ru-RU" dirty="0" err="1" smtClean="0">
                <a:latin typeface="Segoe Print" pitchFamily="2" charset="0"/>
              </a:rPr>
              <a:t>адам</a:t>
            </a:r>
            <a:r>
              <a:rPr lang="ru-RU" dirty="0" smtClean="0">
                <a:latin typeface="Segoe Print" pitchFamily="2" charset="0"/>
              </a:rPr>
              <a:t> </a:t>
            </a:r>
            <a:r>
              <a:rPr lang="ru-RU" dirty="0" err="1" smtClean="0">
                <a:latin typeface="Segoe Print" pitchFamily="2" charset="0"/>
              </a:rPr>
              <a:t>іс-әрекет арқасында жетіліп</a:t>
            </a:r>
            <a:r>
              <a:rPr lang="ru-RU" dirty="0" smtClean="0">
                <a:latin typeface="Segoe Print" pitchFamily="2" charset="0"/>
              </a:rPr>
              <a:t> </a:t>
            </a:r>
            <a:r>
              <a:rPr lang="ru-RU" dirty="0" err="1" smtClean="0">
                <a:latin typeface="Segoe Print" pitchFamily="2" charset="0"/>
              </a:rPr>
              <a:t>отырды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41</TotalTime>
  <Words>228</Words>
  <Application>Microsoft Office PowerPoint</Application>
  <PresentationFormat>Экран (4:3)</PresentationFormat>
  <Paragraphs>18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Справедливость</vt:lpstr>
      <vt:lpstr>Кеңес психологиясындағы қабылдауға деген іс-әрекеттік ықпал</vt:lpstr>
      <vt:lpstr>Слайд 2</vt:lpstr>
      <vt:lpstr>Іс-әрекет теориясы :</vt:lpstr>
      <vt:lpstr>Слайд 4</vt:lpstr>
      <vt:lpstr>  </vt:lpstr>
      <vt:lpstr>Кеңес психологиясындағы қайраткерлер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Кеңес психологиясындағы Қабылдауға деген іс-әрекеттік ықпал. Перцептивті іс-әрекет, әрекет, операциялар</dc:title>
  <cp:lastModifiedBy>aigerim.turehanova</cp:lastModifiedBy>
  <cp:revision>22</cp:revision>
  <dcterms:modified xsi:type="dcterms:W3CDTF">2015-11-13T11:52:23Z</dcterms:modified>
</cp:coreProperties>
</file>